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27" autoAdjust="0"/>
    <p:restoredTop sz="94660"/>
  </p:normalViewPr>
  <p:slideViewPr>
    <p:cSldViewPr snapToGrid="0">
      <p:cViewPr>
        <p:scale>
          <a:sx n="75" d="100"/>
          <a:sy n="75" d="100"/>
        </p:scale>
        <p:origin x="7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05F2A5-3164-F8BC-A828-E1ED4F243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76DBF4-E898-0F6A-F4F8-6A5E42552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01D970D-180F-3594-5493-A014CC847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84B016-C1C6-7786-E789-88042F809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C503CC-91AE-F4AB-B65B-7111B8D5D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8638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37ADD9-B0B2-C5FE-3779-0811604C0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4FAE355-8A55-D767-BB56-E021FB101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9D130D-0F1C-805D-2D13-18357D5C9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CC4203-1404-BAFE-6844-CBDC2C27E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41FBD2-56D8-5EC8-8B47-6E1A8FD41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1616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DE99B02-5F9E-EBCD-5910-D853961708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AA4D805-C677-A48F-F385-F02AA627D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E05D98-49F0-6C36-DB45-227E8FEC4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1555AD-E452-BF92-971C-40814C845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D2978B-0277-6B7B-AAA8-0B6110446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1525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62F44A-E2D8-E75D-69CE-67144D82B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5F0A30-C980-5B4D-3E95-C84B10F09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24DAB5-DFEE-BEC3-BCF9-F48E29000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2617BF-087C-2242-4818-79D49D968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0D334F-7983-8A16-4B38-0A55BB7E3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7643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FBBA06-30B3-50A9-7256-2FBBAE009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AD32DB-A8B5-6D4A-66C6-6B1A83EE4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7367F4-5331-E280-DB41-3A271BBDB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CE43BB-67B4-879E-076E-700434F63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0D7468-6C0E-CB87-925A-45F4FE861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691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D4AC2D-F2CB-EF74-CD31-AEBABE4CF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582600-75EF-60C9-60B5-B3F469AADF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6EE3FFD-BD61-DBA3-03E2-601415936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5D5E349-9C56-BEAC-1275-95FE9CB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71FEE1-814F-9F25-0EC1-5A11B4292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814AFF-708F-6722-29B2-15ACA5565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9175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04E0CE-724D-A932-3D3F-AE91489F0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1200BB8-0B88-4D44-8905-3B9199EFF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866649A-74D2-0FB0-344C-F7A9E57C33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A256254-D705-AB65-C4EA-49D03D0AA9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8EEF839-46B5-DE4F-5383-9C1DBA5AE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8D203B5-4BC0-13FD-BA4F-3656325E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8B4E6EA-2380-9162-C1D4-864C7A046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78C7ED8-8CFD-D79D-FB14-EA04BB9C3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5987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E994B7-DA7A-9640-567B-BE64C1EB5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9DF6EAB-9931-BE0A-5F02-A769C03CA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5C8DDFA-DB58-BDCD-D79A-80056F2FF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F76E8FE-EB20-EC39-6B5F-B282BBB32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74761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72EBC98-AD10-43E1-A5D3-24A6BCEE9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BD69C63-4603-51E4-1091-93D55E786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1C671BD-B833-D9B9-48DF-858DE0AB4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0886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0A4DC9-0E9A-9926-DA9A-FE1D47FF2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D59779-B720-4F4F-93CE-D1080E29F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FB8A7F6-AFC7-E4BA-50ED-1F5F6AF61E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EFF711A-2034-8817-34BB-D298FAB03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2198462-7A90-A8D4-CE37-F65A0E059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EF56F36-56ED-F214-66FD-D6CED437C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4564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1960FF-7B4C-5E44-6268-62CBE9A7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87502F4-73B2-E2B6-F8DA-75E8C908F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6AE9163-F1C5-1C29-44A6-06A4BDA4D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EB502C-EF39-D5FC-FF9A-C3453E7D9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333E15F-BB0F-168B-A562-29B0FE05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01035E-D54D-E66C-E8E1-095121018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0516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58B6851-7DCF-ACFE-EDD2-CB35FC004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7B2AE08-472D-93A4-15E4-D6CB07557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FFBAB3-A5D0-CE33-F1CB-BA896F7414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D1578-CB75-4EB4-AB19-25285583BDD0}" type="datetimeFigureOut">
              <a:rPr lang="es-ES" smtClean="0"/>
              <a:t>13/12/2023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7AF95C-368B-F19F-4258-0775501D70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0603BB-430A-2B38-202A-3E47F68B20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53A70-71C6-4795-976B-F66A531275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1168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ED9E161C-9E3A-82FD-E122-E249BD3F28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825" y="-342900"/>
            <a:ext cx="13201650" cy="7543800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A66DD0CC-8B41-2E1A-62CD-9DF928C1C92A}"/>
              </a:ext>
            </a:extLst>
          </p:cNvPr>
          <p:cNvSpPr/>
          <p:nvPr/>
        </p:nvSpPr>
        <p:spPr>
          <a:xfrm>
            <a:off x="-340665" y="801984"/>
            <a:ext cx="12873329" cy="1235676"/>
          </a:xfrm>
          <a:prstGeom prst="round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97F8567-5D81-6FB7-244B-C1CD71EE8529}"/>
              </a:ext>
            </a:extLst>
          </p:cNvPr>
          <p:cNvSpPr txBox="1"/>
          <p:nvPr/>
        </p:nvSpPr>
        <p:spPr>
          <a:xfrm>
            <a:off x="2150076" y="1127434"/>
            <a:ext cx="84273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TITANIC: Una historia de Sacrificio y Reflexión</a:t>
            </a:r>
          </a:p>
        </p:txBody>
      </p:sp>
    </p:spTree>
    <p:extLst>
      <p:ext uri="{BB962C8B-B14F-4D97-AF65-F5344CB8AC3E}">
        <p14:creationId xmlns:p14="http://schemas.microsoft.com/office/powerpoint/2010/main" val="2342967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FCD3CBA-AD4D-81E5-17EF-63F3ED0B9A63}"/>
              </a:ext>
            </a:extLst>
          </p:cNvPr>
          <p:cNvSpPr txBox="1"/>
          <p:nvPr/>
        </p:nvSpPr>
        <p:spPr>
          <a:xfrm>
            <a:off x="1500189" y="1768211"/>
            <a:ext cx="39788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“El análisis de los datos de supervivencia y mortalidad del Titanic cuenta </a:t>
            </a:r>
            <a:r>
              <a:rPr lang="es-ES" b="1" i="1" dirty="0"/>
              <a:t>una historia de sacrificio y esperanza (mujeres y niños primeros) </a:t>
            </a:r>
            <a:r>
              <a:rPr lang="es-ES" i="1" dirty="0"/>
              <a:t>pero también que puede hacernos </a:t>
            </a:r>
            <a:r>
              <a:rPr lang="es-ES" b="1" i="1" dirty="0"/>
              <a:t>reflexionar sobre el valor de la vida humana </a:t>
            </a:r>
            <a:r>
              <a:rPr lang="es-ES" i="1" dirty="0"/>
              <a:t>(la clase contratada influyo en la tasa de supervivencia)”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6712936" y="1191563"/>
            <a:ext cx="3978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La tasa de mortalidad fue alta…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9DD922A-FF20-7CEB-34F3-0C23B89AAE23}"/>
              </a:ext>
            </a:extLst>
          </p:cNvPr>
          <p:cNvSpPr txBox="1"/>
          <p:nvPr/>
        </p:nvSpPr>
        <p:spPr>
          <a:xfrm>
            <a:off x="6712936" y="1880108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… sobre todo en los hombres frente a mujeres y niños.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2EF3F21-2F54-49AD-096B-006A0542819C}"/>
              </a:ext>
            </a:extLst>
          </p:cNvPr>
          <p:cNvSpPr txBox="1"/>
          <p:nvPr/>
        </p:nvSpPr>
        <p:spPr>
          <a:xfrm>
            <a:off x="6712936" y="2782669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Pero también influyo significativamente  la clase en la que se viajase,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97F9CD6-4FD7-034C-FEA9-A13506AA66F9}"/>
              </a:ext>
            </a:extLst>
          </p:cNvPr>
          <p:cNvSpPr txBox="1"/>
          <p:nvPr/>
        </p:nvSpPr>
        <p:spPr>
          <a:xfrm>
            <a:off x="6712936" y="3879895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,casi independientemente de donde se embarcase</a:t>
            </a:r>
          </a:p>
        </p:txBody>
      </p:sp>
    </p:spTree>
    <p:extLst>
      <p:ext uri="{BB962C8B-B14F-4D97-AF65-F5344CB8AC3E}">
        <p14:creationId xmlns:p14="http://schemas.microsoft.com/office/powerpoint/2010/main" val="1836264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400708" y="475106"/>
            <a:ext cx="89770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dirty="0"/>
              <a:t>El hundimiento del Titanic está considerado una gran tragedia, entre otras cosas, por su baja tasa de supervivencia</a:t>
            </a:r>
          </a:p>
        </p:txBody>
      </p:sp>
      <p:pic>
        <p:nvPicPr>
          <p:cNvPr id="6" name="Imagen 5" descr="Un barco en el agua&#10;&#10;Descripción generada automáticamente">
            <a:extLst>
              <a:ext uri="{FF2B5EF4-FFF2-40B4-BE49-F238E27FC236}">
                <a16:creationId xmlns:a16="http://schemas.microsoft.com/office/drawing/2014/main" id="{F76F8967-8E24-9DFA-41E6-5AEB149FC3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58"/>
          <a:stretch/>
        </p:blipFill>
        <p:spPr>
          <a:xfrm>
            <a:off x="5285399" y="2030873"/>
            <a:ext cx="4990715" cy="127599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B6D404F8-D0F5-5966-6274-9914B3BD6430}"/>
              </a:ext>
            </a:extLst>
          </p:cNvPr>
          <p:cNvSpPr txBox="1"/>
          <p:nvPr/>
        </p:nvSpPr>
        <p:spPr>
          <a:xfrm>
            <a:off x="1915886" y="1983424"/>
            <a:ext cx="37427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TITANIC (1912)</a:t>
            </a:r>
          </a:p>
          <a:p>
            <a:pPr algn="ctr"/>
            <a:r>
              <a:rPr lang="es-ES" sz="4800" b="1" dirty="0">
                <a:solidFill>
                  <a:schemeClr val="accent6">
                    <a:lumMod val="50000"/>
                  </a:schemeClr>
                </a:solidFill>
              </a:rPr>
              <a:t>38%</a:t>
            </a:r>
            <a:r>
              <a:rPr lang="es-ES" sz="4800" dirty="0"/>
              <a:t> </a:t>
            </a:r>
          </a:p>
          <a:p>
            <a:pPr algn="ctr"/>
            <a:r>
              <a:rPr lang="es-ES" dirty="0"/>
              <a:t>(tasa de supervivencia)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2CC3BB6-DFBF-FFA2-CFE8-6942D168C544}"/>
              </a:ext>
            </a:extLst>
          </p:cNvPr>
          <p:cNvSpPr txBox="1"/>
          <p:nvPr/>
        </p:nvSpPr>
        <p:spPr>
          <a:xfrm>
            <a:off x="2446412" y="4985472"/>
            <a:ext cx="37427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LUSITANIA (1915)</a:t>
            </a:r>
          </a:p>
          <a:p>
            <a:pPr algn="ctr"/>
            <a:r>
              <a:rPr lang="es-ES" sz="4400" b="1" dirty="0">
                <a:solidFill>
                  <a:schemeClr val="accent6">
                    <a:lumMod val="50000"/>
                  </a:schemeClr>
                </a:solidFill>
              </a:rPr>
              <a:t>36%</a:t>
            </a:r>
            <a:r>
              <a:rPr lang="es-ES" sz="5400" dirty="0"/>
              <a:t> </a:t>
            </a:r>
          </a:p>
          <a:p>
            <a:pPr algn="ctr"/>
            <a:r>
              <a:rPr lang="es-ES" dirty="0"/>
              <a:t>(tasa de supervivencia)</a:t>
            </a:r>
          </a:p>
        </p:txBody>
      </p:sp>
      <p:pic>
        <p:nvPicPr>
          <p:cNvPr id="14" name="Imagen 13" descr="Un barco en el agua&#10;&#10;Descripción generada automáticamente">
            <a:extLst>
              <a:ext uri="{FF2B5EF4-FFF2-40B4-BE49-F238E27FC236}">
                <a16:creationId xmlns:a16="http://schemas.microsoft.com/office/drawing/2014/main" id="{42CEF472-8618-D2D4-17EB-173A82E8CF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550"/>
          <a:stretch/>
        </p:blipFill>
        <p:spPr>
          <a:xfrm>
            <a:off x="2930746" y="4232827"/>
            <a:ext cx="2590421" cy="669800"/>
          </a:xfrm>
          <a:prstGeom prst="rect">
            <a:avLst/>
          </a:prstGeom>
        </p:spPr>
      </p:pic>
      <p:pic>
        <p:nvPicPr>
          <p:cNvPr id="16" name="Imagen 15" descr="Imagen en blanco y negro de un barco en el mar&#10;&#10;Descripción generada automáticamente">
            <a:extLst>
              <a:ext uri="{FF2B5EF4-FFF2-40B4-BE49-F238E27FC236}">
                <a16:creationId xmlns:a16="http://schemas.microsoft.com/office/drawing/2014/main" id="{25C7BFDD-58BB-C41B-F20A-8B383BA8B9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26" b="21021"/>
          <a:stretch/>
        </p:blipFill>
        <p:spPr>
          <a:xfrm>
            <a:off x="6719730" y="4232827"/>
            <a:ext cx="2424270" cy="705571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EF60DE62-EF3B-58F3-8469-D6E3B597607C}"/>
              </a:ext>
            </a:extLst>
          </p:cNvPr>
          <p:cNvSpPr txBox="1"/>
          <p:nvPr/>
        </p:nvSpPr>
        <p:spPr>
          <a:xfrm>
            <a:off x="6060469" y="4985472"/>
            <a:ext cx="37427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ANDREA DORIA (1956)</a:t>
            </a:r>
          </a:p>
          <a:p>
            <a:pPr algn="ctr"/>
            <a:r>
              <a:rPr lang="es-ES" sz="6000" b="1" dirty="0">
                <a:solidFill>
                  <a:schemeClr val="accent6">
                    <a:lumMod val="50000"/>
                  </a:schemeClr>
                </a:solidFill>
              </a:rPr>
              <a:t>97%</a:t>
            </a:r>
            <a:r>
              <a:rPr lang="es-ES" sz="5400" dirty="0"/>
              <a:t> </a:t>
            </a:r>
          </a:p>
          <a:p>
            <a:pPr algn="ctr"/>
            <a:r>
              <a:rPr lang="es-ES" dirty="0"/>
              <a:t>(tasa de supervivencia)</a:t>
            </a:r>
          </a:p>
        </p:txBody>
      </p:sp>
    </p:spTree>
    <p:extLst>
      <p:ext uri="{BB962C8B-B14F-4D97-AF65-F5344CB8AC3E}">
        <p14:creationId xmlns:p14="http://schemas.microsoft.com/office/powerpoint/2010/main" val="2696558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>
            <a:extLst>
              <a:ext uri="{FF2B5EF4-FFF2-40B4-BE49-F238E27FC236}">
                <a16:creationId xmlns:a16="http://schemas.microsoft.com/office/drawing/2014/main" id="{39C16979-F459-57A5-DD5C-126E55AA9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330" y="1626435"/>
            <a:ext cx="7689741" cy="3909928"/>
          </a:xfrm>
          <a:prstGeom prst="rect">
            <a:avLst/>
          </a:prstGeom>
        </p:spPr>
      </p:pic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400708" y="475106"/>
            <a:ext cx="89770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dirty="0"/>
              <a:t>Sobre todo, la tasa de supervivencia fue muy inferior entre los hombres que entre mujeres y niños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195AFA1-1202-BB83-1155-D48C18C74F88}"/>
              </a:ext>
            </a:extLst>
          </p:cNvPr>
          <p:cNvSpPr txBox="1"/>
          <p:nvPr/>
        </p:nvSpPr>
        <p:spPr>
          <a:xfrm>
            <a:off x="1494104" y="5672406"/>
            <a:ext cx="8536214" cy="39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1" dirty="0"/>
              <a:t>MUJERES Y NIÑOS PRIMERO</a:t>
            </a:r>
          </a:p>
        </p:txBody>
      </p:sp>
      <p:pic>
        <p:nvPicPr>
          <p:cNvPr id="17" name="Imagen 16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898EE3B0-CD26-DC34-9A71-4B1D24AE5B7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998" y="2057353"/>
            <a:ext cx="2364688" cy="236468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Imagen 21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0598610F-0082-29FD-8479-9BD810F27F2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459" y="4160698"/>
            <a:ext cx="1233471" cy="123347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Imagen 23" descr="Imagen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F26D2394-15D7-8BB6-97D6-D10B29B8FE1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125" y="3135684"/>
            <a:ext cx="1641750" cy="16417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68640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400708" y="475106"/>
            <a:ext cx="89770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dirty="0"/>
              <a:t>Pero hubo otro factor que influyó significativamente… la clase del pasaje…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195AFA1-1202-BB83-1155-D48C18C74F88}"/>
              </a:ext>
            </a:extLst>
          </p:cNvPr>
          <p:cNvSpPr txBox="1"/>
          <p:nvPr/>
        </p:nvSpPr>
        <p:spPr>
          <a:xfrm>
            <a:off x="2027504" y="5928177"/>
            <a:ext cx="8536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i="1" dirty="0"/>
              <a:t>Invita a la reflexión…</a:t>
            </a:r>
          </a:p>
        </p:txBody>
      </p:sp>
      <p:pic>
        <p:nvPicPr>
          <p:cNvPr id="22" name="Imagen 21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0598610F-0082-29FD-8479-9BD810F27F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244" y="1315898"/>
            <a:ext cx="1951520" cy="19515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45310AD-3F01-2C21-1A90-BB167F839EBC}"/>
              </a:ext>
            </a:extLst>
          </p:cNvPr>
          <p:cNvSpPr txBox="1"/>
          <p:nvPr/>
        </p:nvSpPr>
        <p:spPr>
          <a:xfrm>
            <a:off x="3411764" y="1645327"/>
            <a:ext cx="6965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i="1" dirty="0"/>
              <a:t>Ratios de supervivencia de los hombres en función de la clase en la que viajaban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3E9F7B0-F070-5394-B6FF-B379B1ACAE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9103" y="2379873"/>
            <a:ext cx="5756275" cy="3038846"/>
          </a:xfrm>
          <a:prstGeom prst="rect">
            <a:avLst/>
          </a:prstGeom>
        </p:spPr>
      </p:pic>
      <p:pic>
        <p:nvPicPr>
          <p:cNvPr id="9" name="Imagen 8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22071CF8-AF82-C589-41D7-F4A347E6BE6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8615045" y="3673263"/>
            <a:ext cx="528955" cy="1539410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8" name="Imagen 7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C50292B9-9F10-664A-E1CA-2CA634E1528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89" t="8047" r="33611" b="2331"/>
          <a:stretch/>
        </p:blipFill>
        <p:spPr>
          <a:xfrm>
            <a:off x="6696816" y="3772547"/>
            <a:ext cx="484745" cy="1340842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6" name="Imagen 5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DFA148A9-2E7B-47C4-4127-B269F8B7F58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1" t="5209" r="64087"/>
          <a:stretch/>
        </p:blipFill>
        <p:spPr>
          <a:xfrm>
            <a:off x="4836120" y="2562087"/>
            <a:ext cx="737487" cy="2075574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65310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400708" y="475106"/>
            <a:ext cx="89770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dirty="0"/>
              <a:t>… tanto como para explicar la diferencia entre mujeres y niños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EC2A149-89FD-7782-3B81-1E48D99FDF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0756" t="5909" r="1300" b="4268"/>
          <a:stretch/>
        </p:blipFill>
        <p:spPr>
          <a:xfrm>
            <a:off x="2829149" y="2017234"/>
            <a:ext cx="5916923" cy="4136052"/>
          </a:xfrm>
          <a:prstGeom prst="rect">
            <a:avLst/>
          </a:prstGeom>
        </p:spPr>
      </p:pic>
      <p:pic>
        <p:nvPicPr>
          <p:cNvPr id="9" name="Imagen 8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22071CF8-AF82-C589-41D7-F4A347E6BE6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4038854" y="1599523"/>
            <a:ext cx="617155" cy="1796098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6" name="Imagen 5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DFA148A9-2E7B-47C4-4127-B269F8B7F58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1" t="5209" r="64087"/>
          <a:stretch/>
        </p:blipFill>
        <p:spPr>
          <a:xfrm>
            <a:off x="2672765" y="4666758"/>
            <a:ext cx="312767" cy="88024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8" name="Imagen 7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C50292B9-9F10-664A-E1CA-2CA634E1528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89" t="8047" r="33611" b="2331"/>
          <a:stretch/>
        </p:blipFill>
        <p:spPr>
          <a:xfrm>
            <a:off x="3413107" y="3601134"/>
            <a:ext cx="484745" cy="1340842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66BEAB0C-D5F5-B262-EBFA-088EE038EB5C}"/>
              </a:ext>
            </a:extLst>
          </p:cNvPr>
          <p:cNvSpPr/>
          <p:nvPr/>
        </p:nvSpPr>
        <p:spPr>
          <a:xfrm>
            <a:off x="7454900" y="1828800"/>
            <a:ext cx="1907951" cy="1320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Imagen 12" descr="Imagen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B3943DF8-5BA5-2B34-2CD8-9EA21054852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630" y="2109916"/>
            <a:ext cx="1641750" cy="16417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Imagen 13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C6174305-6ECE-19E8-69DB-D7ACD1B5C046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875" y="1984453"/>
            <a:ext cx="1892676" cy="18926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Imagen 14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AA8118C0-1E11-2FE3-06CF-B7FFC963DD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8306850" y="3725892"/>
            <a:ext cx="463677" cy="134943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16" name="Imagen 15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AF1909DA-8825-95FA-B0D9-17111E70E66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89" t="8047" r="33611" b="2331"/>
          <a:stretch/>
        </p:blipFill>
        <p:spPr>
          <a:xfrm>
            <a:off x="7087945" y="4440349"/>
            <a:ext cx="400615" cy="1108134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17" name="Imagen 16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B91A5411-3676-25CE-FDA2-11286A7F09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1" t="5209" r="64087"/>
          <a:stretch/>
        </p:blipFill>
        <p:spPr>
          <a:xfrm>
            <a:off x="5755803" y="4085260"/>
            <a:ext cx="457922" cy="1288768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DA3B2D16-15D0-83FB-C4CE-A4DC398889A8}"/>
              </a:ext>
            </a:extLst>
          </p:cNvPr>
          <p:cNvSpPr txBox="1"/>
          <p:nvPr/>
        </p:nvSpPr>
        <p:spPr>
          <a:xfrm>
            <a:off x="2338275" y="6198228"/>
            <a:ext cx="675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i="1" dirty="0"/>
              <a:t>Distribución de niños por clase y de mujeres por clase (tanto por uno)</a:t>
            </a:r>
          </a:p>
        </p:txBody>
      </p:sp>
    </p:spTree>
    <p:extLst>
      <p:ext uri="{BB962C8B-B14F-4D97-AF65-F5344CB8AC3E}">
        <p14:creationId xmlns:p14="http://schemas.microsoft.com/office/powerpoint/2010/main" val="3040866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176604" y="475106"/>
            <a:ext cx="98387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dirty="0"/>
              <a:t>Y ambos factores permiten explicar gran parte de la diferencia de tasas de supervivencia según el puerto de embarque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1C9FBC5-A693-2E4A-D994-A76CE7C9047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88160" y="1834170"/>
            <a:ext cx="4928524" cy="4528694"/>
          </a:xfrm>
          <a:prstGeom prst="rect">
            <a:avLst/>
          </a:prstGeom>
        </p:spPr>
      </p:pic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9AEB7735-85BD-28BB-65BB-3FF2C6CACF66}"/>
              </a:ext>
            </a:extLst>
          </p:cNvPr>
          <p:cNvSpPr/>
          <p:nvPr/>
        </p:nvSpPr>
        <p:spPr>
          <a:xfrm>
            <a:off x="2247900" y="2354819"/>
            <a:ext cx="1854200" cy="546150"/>
          </a:xfrm>
          <a:custGeom>
            <a:avLst/>
            <a:gdLst>
              <a:gd name="connsiteX0" fmla="*/ 1854200 w 1854200"/>
              <a:gd name="connsiteY0" fmla="*/ 546150 h 546150"/>
              <a:gd name="connsiteX1" fmla="*/ 520700 w 1854200"/>
              <a:gd name="connsiteY1" fmla="*/ 50 h 546150"/>
              <a:gd name="connsiteX2" fmla="*/ 0 w 1854200"/>
              <a:gd name="connsiteY2" fmla="*/ 520750 h 546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4200" h="546150">
                <a:moveTo>
                  <a:pt x="1854200" y="546150"/>
                </a:moveTo>
                <a:cubicBezTo>
                  <a:pt x="1341966" y="275216"/>
                  <a:pt x="829733" y="4283"/>
                  <a:pt x="520700" y="50"/>
                </a:cubicBezTo>
                <a:cubicBezTo>
                  <a:pt x="211667" y="-4183"/>
                  <a:pt x="105833" y="258283"/>
                  <a:pt x="0" y="52075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C9F897F-7D2C-4877-7462-19E113516DCD}"/>
              </a:ext>
            </a:extLst>
          </p:cNvPr>
          <p:cNvSpPr txBox="1"/>
          <p:nvPr/>
        </p:nvSpPr>
        <p:spPr>
          <a:xfrm>
            <a:off x="863600" y="2881571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Queenstown</a:t>
            </a:r>
          </a:p>
          <a:p>
            <a:pPr algn="ctr"/>
            <a:r>
              <a:rPr lang="es-ES" b="1" dirty="0"/>
              <a:t>(Irlanda)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B47D0E3C-00D3-CBA4-4DB8-04E918C86F7F}"/>
              </a:ext>
            </a:extLst>
          </p:cNvPr>
          <p:cNvSpPr txBox="1"/>
          <p:nvPr/>
        </p:nvSpPr>
        <p:spPr>
          <a:xfrm>
            <a:off x="8563872" y="1948305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Southampton</a:t>
            </a:r>
          </a:p>
          <a:p>
            <a:pPr algn="ctr"/>
            <a:r>
              <a:rPr lang="es-ES" b="1" dirty="0"/>
              <a:t>(Inglaterra)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8BDD2875-C10D-1927-5472-2DF8D0CDF8FB}"/>
              </a:ext>
            </a:extLst>
          </p:cNvPr>
          <p:cNvSpPr txBox="1"/>
          <p:nvPr/>
        </p:nvSpPr>
        <p:spPr>
          <a:xfrm>
            <a:off x="8563872" y="3452186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Chebourg</a:t>
            </a:r>
          </a:p>
          <a:p>
            <a:pPr algn="ctr"/>
            <a:r>
              <a:rPr lang="es-ES" b="1" dirty="0"/>
              <a:t>(Francia)</a:t>
            </a:r>
          </a:p>
        </p:txBody>
      </p:sp>
      <p:sp>
        <p:nvSpPr>
          <p:cNvPr id="23" name="Forma libre: forma 22">
            <a:extLst>
              <a:ext uri="{FF2B5EF4-FFF2-40B4-BE49-F238E27FC236}">
                <a16:creationId xmlns:a16="http://schemas.microsoft.com/office/drawing/2014/main" id="{9567AA54-A40A-4211-F4A1-660CA9BD017B}"/>
              </a:ext>
            </a:extLst>
          </p:cNvPr>
          <p:cNvSpPr/>
          <p:nvPr/>
        </p:nvSpPr>
        <p:spPr>
          <a:xfrm>
            <a:off x="6740417" y="2177069"/>
            <a:ext cx="1870183" cy="1181100"/>
          </a:xfrm>
          <a:custGeom>
            <a:avLst/>
            <a:gdLst>
              <a:gd name="connsiteX0" fmla="*/ 3283 w 1870183"/>
              <a:gd name="connsiteY0" fmla="*/ 1181100 h 1181100"/>
              <a:gd name="connsiteX1" fmla="*/ 295383 w 1870183"/>
              <a:gd name="connsiteY1" fmla="*/ 393700 h 1181100"/>
              <a:gd name="connsiteX2" fmla="*/ 1870183 w 1870183"/>
              <a:gd name="connsiteY2" fmla="*/ 0 h 1181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70183" h="1181100">
                <a:moveTo>
                  <a:pt x="3283" y="1181100"/>
                </a:moveTo>
                <a:cubicBezTo>
                  <a:pt x="-6242" y="885825"/>
                  <a:pt x="-15767" y="590550"/>
                  <a:pt x="295383" y="393700"/>
                </a:cubicBezTo>
                <a:cubicBezTo>
                  <a:pt x="606533" y="196850"/>
                  <a:pt x="1238358" y="98425"/>
                  <a:pt x="1870183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Forma libre: forma 23">
            <a:extLst>
              <a:ext uri="{FF2B5EF4-FFF2-40B4-BE49-F238E27FC236}">
                <a16:creationId xmlns:a16="http://schemas.microsoft.com/office/drawing/2014/main" id="{D6620D94-A578-77F9-065F-14C24DF87A9A}"/>
              </a:ext>
            </a:extLst>
          </p:cNvPr>
          <p:cNvSpPr/>
          <p:nvPr/>
        </p:nvSpPr>
        <p:spPr>
          <a:xfrm>
            <a:off x="6819900" y="3553037"/>
            <a:ext cx="2120900" cy="1418097"/>
          </a:xfrm>
          <a:custGeom>
            <a:avLst/>
            <a:gdLst>
              <a:gd name="connsiteX0" fmla="*/ 0 w 2120900"/>
              <a:gd name="connsiteY0" fmla="*/ 998932 h 1418097"/>
              <a:gd name="connsiteX1" fmla="*/ 1320800 w 2120900"/>
              <a:gd name="connsiteY1" fmla="*/ 1379932 h 1418097"/>
              <a:gd name="connsiteX2" fmla="*/ 1778000 w 2120900"/>
              <a:gd name="connsiteY2" fmla="*/ 173432 h 1418097"/>
              <a:gd name="connsiteX3" fmla="*/ 2120900 w 2120900"/>
              <a:gd name="connsiteY3" fmla="*/ 33732 h 1418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0900" h="1418097">
                <a:moveTo>
                  <a:pt x="0" y="998932"/>
                </a:moveTo>
                <a:cubicBezTo>
                  <a:pt x="512233" y="1258223"/>
                  <a:pt x="1024467" y="1517515"/>
                  <a:pt x="1320800" y="1379932"/>
                </a:cubicBezTo>
                <a:cubicBezTo>
                  <a:pt x="1617133" y="1242349"/>
                  <a:pt x="1644650" y="397799"/>
                  <a:pt x="1778000" y="173432"/>
                </a:cubicBezTo>
                <a:cubicBezTo>
                  <a:pt x="1911350" y="-50935"/>
                  <a:pt x="2016125" y="-8602"/>
                  <a:pt x="2120900" y="33732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E33D9473-FBAD-E4FB-4C7E-64FED12DD716}"/>
              </a:ext>
            </a:extLst>
          </p:cNvPr>
          <p:cNvSpPr txBox="1"/>
          <p:nvPr/>
        </p:nvSpPr>
        <p:spPr>
          <a:xfrm>
            <a:off x="386888" y="3464835"/>
            <a:ext cx="29459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800" b="1" dirty="0">
                <a:solidFill>
                  <a:schemeClr val="accent6">
                    <a:lumMod val="50000"/>
                  </a:schemeClr>
                </a:solidFill>
              </a:rPr>
              <a:t>39</a:t>
            </a:r>
            <a:r>
              <a:rPr lang="es-ES" sz="4000" b="1" dirty="0">
                <a:solidFill>
                  <a:schemeClr val="accent6">
                    <a:lumMod val="50000"/>
                  </a:schemeClr>
                </a:solidFill>
              </a:rPr>
              <a:t>%</a:t>
            </a:r>
            <a:r>
              <a:rPr lang="es-ES" sz="4000" dirty="0"/>
              <a:t> 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1DC6F881-F83D-23F8-9A2C-FBF91DD1B047}"/>
              </a:ext>
            </a:extLst>
          </p:cNvPr>
          <p:cNvSpPr txBox="1"/>
          <p:nvPr/>
        </p:nvSpPr>
        <p:spPr>
          <a:xfrm>
            <a:off x="9350424" y="1960969"/>
            <a:ext cx="29459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000" b="1" dirty="0">
                <a:solidFill>
                  <a:schemeClr val="accent6">
                    <a:lumMod val="50000"/>
                  </a:schemeClr>
                </a:solidFill>
              </a:rPr>
              <a:t>34%</a:t>
            </a:r>
            <a:r>
              <a:rPr lang="es-ES" sz="4000" dirty="0"/>
              <a:t> 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6BABD21C-4381-0276-CDC3-36C0C51B9397}"/>
              </a:ext>
            </a:extLst>
          </p:cNvPr>
          <p:cNvSpPr txBox="1"/>
          <p:nvPr/>
        </p:nvSpPr>
        <p:spPr>
          <a:xfrm>
            <a:off x="9246084" y="3261916"/>
            <a:ext cx="29459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5400" b="1" dirty="0">
                <a:solidFill>
                  <a:schemeClr val="accent6">
                    <a:lumMod val="50000"/>
                  </a:schemeClr>
                </a:solidFill>
              </a:rPr>
              <a:t>55%</a:t>
            </a:r>
            <a:r>
              <a:rPr lang="es-ES" sz="5400" dirty="0"/>
              <a:t> 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6D632A47-272D-7172-1373-BB73E93BE81F}"/>
              </a:ext>
            </a:extLst>
          </p:cNvPr>
          <p:cNvSpPr txBox="1"/>
          <p:nvPr/>
        </p:nvSpPr>
        <p:spPr>
          <a:xfrm>
            <a:off x="2279166" y="6373066"/>
            <a:ext cx="7160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i="1" dirty="0"/>
              <a:t>Porcentaje de pasajeros que sobrevivieron según el puerto de embarque</a:t>
            </a:r>
          </a:p>
        </p:txBody>
      </p:sp>
    </p:spTree>
    <p:extLst>
      <p:ext uri="{BB962C8B-B14F-4D97-AF65-F5344CB8AC3E}">
        <p14:creationId xmlns:p14="http://schemas.microsoft.com/office/powerpoint/2010/main" val="4200206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1176604" y="475106"/>
            <a:ext cx="98387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i="1" dirty="0"/>
              <a:t>… fijándonos en las distribuciones de pasajeros en cada uno de ellos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F6BA5FD-CE42-3E9A-01FC-422254E0921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751344" y="1641948"/>
            <a:ext cx="2175800" cy="181720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380F601-E9AB-237E-FBA3-6C7C60EB768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</a:blip>
          <a:stretch>
            <a:fillRect/>
          </a:stretch>
        </p:blipFill>
        <p:spPr>
          <a:xfrm>
            <a:off x="5608808" y="1644752"/>
            <a:ext cx="2142638" cy="181720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62A51EC7-7340-EBCD-37C7-E2440C83ECF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522754" y="3888140"/>
            <a:ext cx="2228692" cy="1788632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62ADE97E-D5FE-DDCD-9B1B-952B4F3BBD38}"/>
              </a:ext>
            </a:extLst>
          </p:cNvPr>
          <p:cNvSpPr txBox="1"/>
          <p:nvPr/>
        </p:nvSpPr>
        <p:spPr>
          <a:xfrm>
            <a:off x="624368" y="1641948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Queenstown</a:t>
            </a:r>
          </a:p>
          <a:p>
            <a:pPr algn="ctr"/>
            <a:r>
              <a:rPr lang="es-ES" b="1" dirty="0"/>
              <a:t>(Irlanda)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E9B10DA-A87B-4004-B8C0-BE67A435AD8E}"/>
              </a:ext>
            </a:extLst>
          </p:cNvPr>
          <p:cNvSpPr txBox="1"/>
          <p:nvPr/>
        </p:nvSpPr>
        <p:spPr>
          <a:xfrm>
            <a:off x="7865372" y="1641947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Southampton</a:t>
            </a:r>
          </a:p>
          <a:p>
            <a:pPr algn="ctr"/>
            <a:r>
              <a:rPr lang="es-ES" b="1" dirty="0"/>
              <a:t>(Inglaterra)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4ECB865-2B0F-1689-9CF7-5A3831DA9138}"/>
              </a:ext>
            </a:extLst>
          </p:cNvPr>
          <p:cNvSpPr txBox="1"/>
          <p:nvPr/>
        </p:nvSpPr>
        <p:spPr>
          <a:xfrm>
            <a:off x="3652263" y="3755248"/>
            <a:ext cx="1786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Chebourg</a:t>
            </a:r>
          </a:p>
          <a:p>
            <a:pPr algn="ctr"/>
            <a:r>
              <a:rPr lang="es-ES" b="1" dirty="0"/>
              <a:t>(Francia)</a:t>
            </a:r>
          </a:p>
        </p:txBody>
      </p:sp>
      <p:pic>
        <p:nvPicPr>
          <p:cNvPr id="17" name="Imagen 16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7F733A43-B54A-DC14-3534-BE83AB14B3C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73" y="2495451"/>
            <a:ext cx="1065325" cy="10653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Imagen 19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E1C94E11-A336-DF41-53F3-5EDC0856166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1909430" y="2320961"/>
            <a:ext cx="463677" cy="134943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7B5FFA2D-77F2-BD4B-E21E-45215D041052}"/>
              </a:ext>
            </a:extLst>
          </p:cNvPr>
          <p:cNvSpPr txBox="1"/>
          <p:nvPr/>
        </p:nvSpPr>
        <p:spPr>
          <a:xfrm>
            <a:off x="339620" y="3562716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45,5%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9FBC98D-AD8B-7274-83FD-114E07B5D994}"/>
              </a:ext>
            </a:extLst>
          </p:cNvPr>
          <p:cNvSpPr txBox="1"/>
          <p:nvPr/>
        </p:nvSpPr>
        <p:spPr>
          <a:xfrm>
            <a:off x="1434203" y="3570582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93%</a:t>
            </a:r>
          </a:p>
        </p:txBody>
      </p:sp>
      <p:pic>
        <p:nvPicPr>
          <p:cNvPr id="25" name="Imagen 24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71F1881F-0C75-55CF-6A58-4CFFBCB395C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326" y="4519213"/>
            <a:ext cx="1065325" cy="10653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9" name="Imagen 28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7C3648EC-A829-7248-9E88-1D67450DEF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4785065" y="4352737"/>
            <a:ext cx="463677" cy="134943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A5EAA33C-8201-7DD8-5BCA-D58459684EB9}"/>
              </a:ext>
            </a:extLst>
          </p:cNvPr>
          <p:cNvSpPr txBox="1"/>
          <p:nvPr/>
        </p:nvSpPr>
        <p:spPr>
          <a:xfrm>
            <a:off x="3333986" y="5600522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35%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97A6440-AF22-746E-A80D-0BA1CDD5CFD1}"/>
              </a:ext>
            </a:extLst>
          </p:cNvPr>
          <p:cNvSpPr txBox="1"/>
          <p:nvPr/>
        </p:nvSpPr>
        <p:spPr>
          <a:xfrm>
            <a:off x="4327763" y="5590978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39,2%</a:t>
            </a:r>
          </a:p>
        </p:txBody>
      </p:sp>
      <p:pic>
        <p:nvPicPr>
          <p:cNvPr id="32" name="Imagen 31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6DC374F0-6363-A85D-0B73-61AD5BD5166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85000"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1" t="5209" r="64087"/>
          <a:stretch/>
        </p:blipFill>
        <p:spPr>
          <a:xfrm>
            <a:off x="5851640" y="5276500"/>
            <a:ext cx="457922" cy="1288768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33" name="CuadroTexto 32">
            <a:extLst>
              <a:ext uri="{FF2B5EF4-FFF2-40B4-BE49-F238E27FC236}">
                <a16:creationId xmlns:a16="http://schemas.microsoft.com/office/drawing/2014/main" id="{333BD219-8195-D377-162E-63C4C8315B5B}"/>
              </a:ext>
            </a:extLst>
          </p:cNvPr>
          <p:cNvSpPr txBox="1"/>
          <p:nvPr/>
        </p:nvSpPr>
        <p:spPr>
          <a:xfrm>
            <a:off x="6096000" y="5775644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50,5%</a:t>
            </a:r>
          </a:p>
        </p:txBody>
      </p:sp>
      <p:pic>
        <p:nvPicPr>
          <p:cNvPr id="34" name="Imagen 33" descr="Foto en blanco y negr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5C8D243C-54D3-377C-46EF-E9817E632776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6134" y="2393981"/>
            <a:ext cx="1065325" cy="10653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5" name="Imagen 34" descr="Imagen que contiene interior, tabla, fila, lado&#10;&#10;Descripción generada automáticamente">
            <a:extLst>
              <a:ext uri="{FF2B5EF4-FFF2-40B4-BE49-F238E27FC236}">
                <a16:creationId xmlns:a16="http://schemas.microsoft.com/office/drawing/2014/main" id="{9020B4FB-C095-1FA5-946E-7716023CD10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23" t="7774" r="2788"/>
          <a:stretch/>
        </p:blipFill>
        <p:spPr>
          <a:xfrm>
            <a:off x="9208817" y="2221147"/>
            <a:ext cx="463677" cy="134943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36" name="CuadroTexto 35">
            <a:extLst>
              <a:ext uri="{FF2B5EF4-FFF2-40B4-BE49-F238E27FC236}">
                <a16:creationId xmlns:a16="http://schemas.microsoft.com/office/drawing/2014/main" id="{4BEDDE3A-26D2-CEEB-CE48-47CE2879E554}"/>
              </a:ext>
            </a:extLst>
          </p:cNvPr>
          <p:cNvSpPr txBox="1"/>
          <p:nvPr/>
        </p:nvSpPr>
        <p:spPr>
          <a:xfrm>
            <a:off x="8758444" y="3518808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55%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8C49D65C-F5D2-FAF6-5341-9B2E995E9D83}"/>
              </a:ext>
            </a:extLst>
          </p:cNvPr>
          <p:cNvSpPr txBox="1"/>
          <p:nvPr/>
        </p:nvSpPr>
        <p:spPr>
          <a:xfrm>
            <a:off x="7895095" y="3529392"/>
            <a:ext cx="143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27%</a:t>
            </a:r>
          </a:p>
        </p:txBody>
      </p:sp>
    </p:spTree>
    <p:extLst>
      <p:ext uri="{BB962C8B-B14F-4D97-AF65-F5344CB8AC3E}">
        <p14:creationId xmlns:p14="http://schemas.microsoft.com/office/powerpoint/2010/main" val="359050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to en blanco y negro de personas en un barco en el agua&#10;&#10;Descripción generada automáticamente">
            <a:extLst>
              <a:ext uri="{FF2B5EF4-FFF2-40B4-BE49-F238E27FC236}">
                <a16:creationId xmlns:a16="http://schemas.microsoft.com/office/drawing/2014/main" id="{26DBE099-BA9A-4007-3E25-DDFEAF33B8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4782456"/>
            <a:ext cx="4010024" cy="22914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FCD3CBA-AD4D-81E5-17EF-63F3ED0B9A63}"/>
              </a:ext>
            </a:extLst>
          </p:cNvPr>
          <p:cNvSpPr txBox="1"/>
          <p:nvPr/>
        </p:nvSpPr>
        <p:spPr>
          <a:xfrm>
            <a:off x="1500189" y="1768211"/>
            <a:ext cx="39788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“El análisis de los datos de supervivencia y mortalidad del Titanic cuenta </a:t>
            </a:r>
            <a:r>
              <a:rPr lang="es-ES" b="1" i="1" dirty="0"/>
              <a:t>una historia de sacrificio y esperanza (mujeres y niños primeros) </a:t>
            </a:r>
            <a:r>
              <a:rPr lang="es-ES" i="1" dirty="0"/>
              <a:t>pero también que puede hacernos </a:t>
            </a:r>
            <a:r>
              <a:rPr lang="es-ES" b="1" i="1" dirty="0"/>
              <a:t>reflexionar sobre el valor de la vida humana </a:t>
            </a:r>
            <a:r>
              <a:rPr lang="es-ES" i="1" dirty="0"/>
              <a:t>(la clase contratada influyo en la tasa de supervivencia)”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824F7FB-2AA0-AF92-3174-83FC2FD684B3}"/>
              </a:ext>
            </a:extLst>
          </p:cNvPr>
          <p:cNvSpPr txBox="1"/>
          <p:nvPr/>
        </p:nvSpPr>
        <p:spPr>
          <a:xfrm>
            <a:off x="6712936" y="1191563"/>
            <a:ext cx="3978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La tasa de mortalidad fue alta…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9DD922A-FF20-7CEB-34F3-0C23B89AAE23}"/>
              </a:ext>
            </a:extLst>
          </p:cNvPr>
          <p:cNvSpPr txBox="1"/>
          <p:nvPr/>
        </p:nvSpPr>
        <p:spPr>
          <a:xfrm>
            <a:off x="6712936" y="1880108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… sobre todo en los hombres frente a mujeres y niños.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2EF3F21-2F54-49AD-096B-006A0542819C}"/>
              </a:ext>
            </a:extLst>
          </p:cNvPr>
          <p:cNvSpPr txBox="1"/>
          <p:nvPr/>
        </p:nvSpPr>
        <p:spPr>
          <a:xfrm>
            <a:off x="6712936" y="2782669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Pero también influyo significativamente  la clase en la que se viajase,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97F9CD6-4FD7-034C-FEA9-A13506AA66F9}"/>
              </a:ext>
            </a:extLst>
          </p:cNvPr>
          <p:cNvSpPr txBox="1"/>
          <p:nvPr/>
        </p:nvSpPr>
        <p:spPr>
          <a:xfrm>
            <a:off x="6712936" y="3879895"/>
            <a:ext cx="3978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/>
              <a:t>- ,casi independientemente de donde se embarcase</a:t>
            </a:r>
          </a:p>
        </p:txBody>
      </p:sp>
    </p:spTree>
    <p:extLst>
      <p:ext uri="{BB962C8B-B14F-4D97-AF65-F5344CB8AC3E}">
        <p14:creationId xmlns:p14="http://schemas.microsoft.com/office/powerpoint/2010/main" val="263799148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410</Words>
  <Application>Microsoft Office PowerPoint</Application>
  <PresentationFormat>Panorámica</PresentationFormat>
  <Paragraphs>53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Jaime Gonzalez Rodriguez</dc:creator>
  <cp:lastModifiedBy>Jaime Gonzalez Rodriguez</cp:lastModifiedBy>
  <cp:revision>9</cp:revision>
  <dcterms:created xsi:type="dcterms:W3CDTF">2023-12-13T11:59:41Z</dcterms:created>
  <dcterms:modified xsi:type="dcterms:W3CDTF">2023-12-13T16:00:10Z</dcterms:modified>
</cp:coreProperties>
</file>

<file path=docProps/thumbnail.jpeg>
</file>